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Kumar One" pitchFamily="2" charset="0"/>
      <p:regular r:id="rId34"/>
    </p:embeddedFont>
    <p:embeddedFont>
      <p:font typeface="Playfair Display SC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FC936E-41C0-4842-A96B-64E600F586B3}">
  <a:tblStyle styleId="{6BFC936E-41C0-4842-A96B-64E600F586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826946-18E5-4238-901E-68660E4432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b4e6283c3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b4e6283c3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b505b5325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b505b5325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505b5325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505b5325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b505b5325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b505b5325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b4e6283c3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b4e6283c3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c72e70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c72e70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b4e6283c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b4e6283c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ac72e70b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ac72e70b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b4e6283c3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b4e6283c3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c72e70b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ac72e70b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b4e6283c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b4e6283c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b4e6283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b4e6283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b4e6283c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b4e6283c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b505b5325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b505b5325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b505b5325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b505b5325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b505b532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b505b532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b4e6283c3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b4e6283c3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b505b5325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b505b5325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b4e6283c3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b4e6283c3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b4e6283c3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b4e6283c3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abd964fc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abd964fc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abd964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abd964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b4e6283c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b4e6283c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b4e6283c3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b4e6283c3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ac72e70b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ac72e70b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bd964fc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bd964f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b4e6283c3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b4e6283c3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b4e6283c3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b4e6283c3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b4e6283c3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b4e6283c3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b505b532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b505b532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coursera.org/learn/nlp-sequence-models/lecture/BO8PS/different-types-of-rn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lah.github.io/posts/2015-08-Understanding-LSTM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uRFegQXnY5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Support-vector_machine" TargetMode="External"/><Relationship Id="rId5" Type="http://schemas.openxmlformats.org/officeDocument/2006/relationships/image" Target="../media/image26.tiff"/><Relationship Id="rId4" Type="http://schemas.openxmlformats.org/officeDocument/2006/relationships/hyperlink" Target="https://www.youtube.com/watch?v=efR1C6Cvhm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dnuggets.com/2016/06/select-support-vector-machine-kernels.html#:~:targetText=So%2C%20the%20rule%20of%20thumb,also%20a%20linear%20decision%20region.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www.youtube.com/watch?v=efR1C6Cvh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kdnuggets.com/2016/06/select-support-vector-machine-kernels.html#:~:targetText=So%2C%20the%20rule%20of%20thumb,also%20a%20linear%20decision%20region." TargetMode="Externa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f%E2%80%93idf#:~:targetText=In%20information%20retrieval%2C%20tf%E2%80%93idf,in%20a%20collection%20or%20corpus.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arn/nlp-sequence-models/lecture/BO8PS/different-types-of-rnns" TargetMode="External"/><Relationship Id="rId13" Type="http://schemas.openxmlformats.org/officeDocument/2006/relationships/hyperlink" Target="https://en.wikipedia.org/wiki/Tf%E2%80%93idf#:~:targetText=In%20information%20retrieval%2C%20tf%E2%80%93idf,in%20a%20collection%20or%20corpus.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www.nltk.org/book/ch05.html?fbclid=IwAR32NoYCE8WVfOahwcSFVnWtOYuGBi0dj8dU-PWrlQ4SyYFe1j2CUk8rIqE" TargetMode="External"/><Relationship Id="rId12" Type="http://schemas.openxmlformats.org/officeDocument/2006/relationships/hyperlink" Target="https://en.wikipedia.org/wiki/Support-vector_machin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chaimgluck/projects/tree/master/Project-poems" TargetMode="External"/><Relationship Id="rId11" Type="http://schemas.openxmlformats.org/officeDocument/2006/relationships/hyperlink" Target="https://www.youtube.com/watch?v=efR1C6CvhmE" TargetMode="External"/><Relationship Id="rId5" Type="http://schemas.openxmlformats.org/officeDocument/2006/relationships/hyperlink" Target="https://www.kdnuggets.com/2016/06/select-support-vector-machine-kernels.html#:~:targetText=So%2C%20the%20rule%20of%20thumb,also%20a%20linear%20decision%20region." TargetMode="External"/><Relationship Id="rId10" Type="http://schemas.openxmlformats.org/officeDocument/2006/relationships/hyperlink" Target="https://www.youtube.com/watch?v=uRFegQXnY54" TargetMode="External"/><Relationship Id="rId4" Type="http://schemas.openxmlformats.org/officeDocument/2006/relationships/hyperlink" Target="https://scikit-learn.org/stable/modules/svm.html" TargetMode="External"/><Relationship Id="rId9" Type="http://schemas.openxmlformats.org/officeDocument/2006/relationships/hyperlink" Target="https://colah.github.io/posts/2015-08-Understanding-LSTM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chaimgluck/projects/tree/master/Project-poem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ltk.org/book/ch05.html?fbclid=IwAR32NoYCE8WVfOahwcSFVnWtOYuGBi0dj8dU-PWrlQ4SyYFe1j2CUk8rIq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36250" y="1023725"/>
            <a:ext cx="7471500" cy="1898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Kumar One"/>
                <a:ea typeface="Kumar One"/>
                <a:cs typeface="Kumar One"/>
                <a:sym typeface="Kumar One"/>
              </a:rPr>
              <a:t>Poem Dating</a:t>
            </a:r>
            <a:endParaRPr>
              <a:solidFill>
                <a:srgbClr val="980000"/>
              </a:solidFill>
              <a:latin typeface="Kumar One"/>
              <a:ea typeface="Kumar One"/>
              <a:cs typeface="Kumar One"/>
              <a:sym typeface="Kumar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980000"/>
                </a:solidFill>
                <a:latin typeface="Kumar One"/>
                <a:ea typeface="Kumar One"/>
                <a:cs typeface="Kumar One"/>
                <a:sym typeface="Kumar One"/>
              </a:rPr>
              <a:t>CSCI 374 Final Project</a:t>
            </a:r>
            <a:endParaRPr>
              <a:solidFill>
                <a:srgbClr val="980000"/>
              </a:solidFill>
              <a:latin typeface="Kumar One"/>
              <a:ea typeface="Kumar One"/>
              <a:cs typeface="Kumar One"/>
              <a:sym typeface="Kumar One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36250" y="3269150"/>
            <a:ext cx="7471500" cy="653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Simon Harris, Jiachen Liu, Will FK Tokunaga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285750" y="1225550"/>
            <a:ext cx="8515200" cy="150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021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layfair Display SC"/>
                <a:ea typeface="Playfair Display SC"/>
                <a:cs typeface="Playfair Display SC"/>
                <a:sym typeface="Playfair Display SC"/>
              </a:rPr>
              <a:t>Word Embedding ANN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graphicFrame>
        <p:nvGraphicFramePr>
          <p:cNvPr id="124" name="Google Shape;124;p22"/>
          <p:cNvGraphicFramePr/>
          <p:nvPr/>
        </p:nvGraphicFramePr>
        <p:xfrm>
          <a:off x="458575" y="1404175"/>
          <a:ext cx="8226825" cy="1121250"/>
        </p:xfrm>
        <a:graphic>
          <a:graphicData uri="http://schemas.openxmlformats.org/drawingml/2006/table">
            <a:tbl>
              <a:tblPr>
                <a:noFill/>
                <a:tableStyleId>{6BFC936E-41C0-4842-A96B-64E600F586B3}</a:tableStyleId>
              </a:tblPr>
              <a:tblGrid>
                <a:gridCol w="91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4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8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63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Accuracy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CI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Embedding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Neurons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Learning Rate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Remove?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hidden Layers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Drop out layers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Stemming?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[0.65, 0.73]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[0.61, 0.69]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4" y="2726750"/>
            <a:ext cx="3488994" cy="24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375" y="2726750"/>
            <a:ext cx="3390475" cy="24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architecture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546550"/>
            <a:ext cx="8520600" cy="4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50" y="617575"/>
            <a:ext cx="2627349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200" y="546555"/>
            <a:ext cx="2627349" cy="150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250" y="2667950"/>
            <a:ext cx="2996401" cy="16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0200" y="2575612"/>
            <a:ext cx="2937600" cy="173851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672825" y="2186025"/>
            <a:ext cx="2322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generation</a:t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4889725" y="2173875"/>
            <a:ext cx="29376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Multi-class sequence classification</a:t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507525" y="4509100"/>
            <a:ext cx="2996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(in sequence) prediction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4743350" y="4496950"/>
            <a:ext cx="37284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 (machine translation) </a:t>
            </a: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770434-F52A-AD42-A157-4258A7680559}"/>
              </a:ext>
            </a:extLst>
          </p:cNvPr>
          <p:cNvSpPr txBox="1"/>
          <p:nvPr/>
        </p:nvSpPr>
        <p:spPr>
          <a:xfrm>
            <a:off x="3384325" y="69615"/>
            <a:ext cx="5749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7"/>
              </a:rPr>
              <a:t>https://www.coursera.org/learn/nlp-sequence-models/lecture/BO8PS/different-types-of-rnns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927200" y="4372475"/>
            <a:ext cx="6051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Avoids vanishing gradient problem in RNN</a:t>
            </a:r>
            <a:endParaRPr sz="2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0CE024-BA57-3743-9EDD-2E6C35D74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086036"/>
            <a:ext cx="8183770" cy="32192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664E23-80AB-BB4A-84E4-BB2DC61F3CF4}"/>
              </a:ext>
            </a:extLst>
          </p:cNvPr>
          <p:cNvSpPr txBox="1"/>
          <p:nvPr/>
        </p:nvSpPr>
        <p:spPr>
          <a:xfrm>
            <a:off x="2043485" y="508883"/>
            <a:ext cx="5184251" cy="31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https://colah.github.io/posts/2015-08-Understanding-LSTMs/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Architecture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75" y="1152476"/>
            <a:ext cx="7661574" cy="29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184500" y="4333425"/>
            <a:ext cx="908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Takes both past and future info. Into account when making prediction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A3EA5E-A1B7-D245-86AA-E0FFD40B8681}"/>
              </a:ext>
            </a:extLst>
          </p:cNvPr>
          <p:cNvSpPr txBox="1"/>
          <p:nvPr/>
        </p:nvSpPr>
        <p:spPr>
          <a:xfrm>
            <a:off x="4572000" y="644056"/>
            <a:ext cx="426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https://www.youtube.com/watch?v=uRFegQXnY54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layfair Display SC"/>
                <a:ea typeface="Playfair Display SC"/>
                <a:cs typeface="Playfair Display SC"/>
                <a:sym typeface="Playfair Display SC"/>
              </a:rPr>
              <a:t>RNN Preliminary Results 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11700" y="1430675"/>
            <a:ext cx="8402100" cy="3416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Our RNN results haven’t been great so far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Need to test more hyperparameters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61" name="Google Shape;161;p26"/>
          <p:cNvGraphicFramePr/>
          <p:nvPr/>
        </p:nvGraphicFramePr>
        <p:xfrm>
          <a:off x="787550" y="2625800"/>
          <a:ext cx="7239050" cy="1916950"/>
        </p:xfrm>
        <a:graphic>
          <a:graphicData uri="http://schemas.openxmlformats.org/drawingml/2006/table">
            <a:tbl>
              <a:tblPr>
                <a:noFill/>
                <a:tableStyleId>{6A826946-18E5-4238-901E-68660E4432AD}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21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Accuracy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Confidence Interval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Embedding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of neurons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Learning rate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of hidden layers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dropout layers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363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[0.325, 0.402]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512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512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0.337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[0.301, 0.376]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512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512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0.365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[0.327, 0.403]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512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512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0.368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[0.330, 0.407]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layfair Display SC"/>
                <a:ea typeface="Playfair Display SC"/>
                <a:cs typeface="Playfair Display SC"/>
                <a:sym typeface="Playfair Display SC"/>
              </a:rPr>
              <a:t>LSTM Results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311700" y="1430675"/>
            <a:ext cx="8402100" cy="3416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Average accuracy: 0.368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Best hyperparameters: 512 embedding, 512 neurons, 0.01 learning rate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Number of layers didn’t seem to make a huge impact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68" name="Google Shape;168;p27"/>
          <p:cNvGraphicFramePr/>
          <p:nvPr/>
        </p:nvGraphicFramePr>
        <p:xfrm>
          <a:off x="787550" y="2803150"/>
          <a:ext cx="7239050" cy="1904811"/>
        </p:xfrm>
        <a:graphic>
          <a:graphicData uri="http://schemas.openxmlformats.org/drawingml/2006/table">
            <a:tbl>
              <a:tblPr>
                <a:noFill/>
                <a:tableStyleId>{6A826946-18E5-4238-901E-68660E4432AD}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Confidence Interval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Embedding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of neurons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Learning rate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of hidden layers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 of dropout layers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0.556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[0.516, 0.595]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0.64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[0.605, 0.681]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0.571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[0.53, 0.61]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457500" y="2414550"/>
            <a:ext cx="3887100" cy="257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0" y="2414550"/>
            <a:ext cx="39501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4731875" y="60475"/>
            <a:ext cx="3887100" cy="232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188" y="60425"/>
            <a:ext cx="3569925" cy="23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261475" y="999525"/>
            <a:ext cx="43422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layfair Display SC"/>
                <a:ea typeface="Playfair Display SC"/>
                <a:cs typeface="Playfair Display SC"/>
                <a:sym typeface="Playfair Display SC"/>
              </a:rPr>
              <a:t>3 Best Results for lstm</a:t>
            </a:r>
            <a:endParaRPr sz="2400"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4731875" y="2414550"/>
            <a:ext cx="3887100" cy="267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350" y="2466803"/>
            <a:ext cx="3950150" cy="2571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/>
          <p:nvPr/>
        </p:nvSpPr>
        <p:spPr>
          <a:xfrm>
            <a:off x="457500" y="2414550"/>
            <a:ext cx="3887100" cy="257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4731875" y="60475"/>
            <a:ext cx="3887100" cy="2324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9"/>
          <p:cNvSpPr/>
          <p:nvPr/>
        </p:nvSpPr>
        <p:spPr>
          <a:xfrm>
            <a:off x="4728988" y="2414550"/>
            <a:ext cx="3887100" cy="257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261475" y="999525"/>
            <a:ext cx="43422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layfair Display SC"/>
                <a:ea typeface="Playfair Display SC"/>
                <a:cs typeface="Playfair Display SC"/>
                <a:sym typeface="Playfair Display SC"/>
              </a:rPr>
              <a:t>3 Best Results for lstm</a:t>
            </a:r>
            <a:endParaRPr sz="2400"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538" y="30250"/>
            <a:ext cx="3507987" cy="23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75" y="2414625"/>
            <a:ext cx="38957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663" y="2414625"/>
            <a:ext cx="389572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021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layfair Display SC"/>
                <a:ea typeface="Playfair Display SC"/>
                <a:cs typeface="Playfair Display SC"/>
                <a:sym typeface="Playfair Display SC"/>
              </a:rPr>
              <a:t>Notable Bidirectional LSTM Results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311700" y="1321800"/>
            <a:ext cx="8402100" cy="3416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Average accuracy: 0.701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97" name="Google Shape;197;p30"/>
          <p:cNvGraphicFramePr/>
          <p:nvPr/>
        </p:nvGraphicFramePr>
        <p:xfrm>
          <a:off x="399325" y="2210300"/>
          <a:ext cx="8226825" cy="2204085"/>
        </p:xfrm>
        <a:graphic>
          <a:graphicData uri="http://schemas.openxmlformats.org/drawingml/2006/table">
            <a:tbl>
              <a:tblPr>
                <a:noFill/>
                <a:tableStyleId>{6BFC936E-41C0-4842-A96B-64E600F586B3}</a:tableStyleId>
              </a:tblPr>
              <a:tblGrid>
                <a:gridCol w="91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4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8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Accuracy</a:t>
                      </a:r>
                      <a:endParaRPr sz="12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CI</a:t>
                      </a:r>
                      <a:endParaRPr sz="12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Embedding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Neurons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Learning Rate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Remove stopwords?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# Layers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Drop out layers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Stemming?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0.722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[0.686, 0.758]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0.66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[0.622, 0.697]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0.676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[0.639, 0.713]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[0.662, 0.735]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128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1568100" y="96875"/>
            <a:ext cx="6007800" cy="471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Bidirectional LSTM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3" name="Google Shape;203;p31"/>
          <p:cNvGrpSpPr/>
          <p:nvPr/>
        </p:nvGrpSpPr>
        <p:grpSpPr>
          <a:xfrm>
            <a:off x="921544" y="674340"/>
            <a:ext cx="3069855" cy="2095149"/>
            <a:chOff x="127050" y="700975"/>
            <a:chExt cx="2736300" cy="2162400"/>
          </a:xfrm>
        </p:grpSpPr>
        <p:sp>
          <p:nvSpPr>
            <p:cNvPr id="204" name="Google Shape;204;p31"/>
            <p:cNvSpPr/>
            <p:nvPr/>
          </p:nvSpPr>
          <p:spPr>
            <a:xfrm>
              <a:off x="127050" y="700975"/>
              <a:ext cx="2736300" cy="2162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5" name="Google Shape;20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7050" y="891434"/>
              <a:ext cx="2736300" cy="17814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31"/>
          <p:cNvGrpSpPr/>
          <p:nvPr/>
        </p:nvGrpSpPr>
        <p:grpSpPr>
          <a:xfrm>
            <a:off x="890490" y="2875363"/>
            <a:ext cx="3131962" cy="2070071"/>
            <a:chOff x="0" y="2931050"/>
            <a:chExt cx="2793900" cy="2217300"/>
          </a:xfrm>
        </p:grpSpPr>
        <p:sp>
          <p:nvSpPr>
            <p:cNvPr id="207" name="Google Shape;207;p31"/>
            <p:cNvSpPr/>
            <p:nvPr/>
          </p:nvSpPr>
          <p:spPr>
            <a:xfrm>
              <a:off x="0" y="2931050"/>
              <a:ext cx="2793900" cy="2217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8" name="Google Shape;20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3109769"/>
              <a:ext cx="2736300" cy="18598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9" name="Google Shape;209;p31" descr="图片包含 文字, 地图&#10;&#10;描述已自动生成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400" y="674350"/>
            <a:ext cx="3131950" cy="20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 descr="图片包含 文字, 地图&#10;&#10;描述已自动生成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400" y="2862825"/>
            <a:ext cx="3131950" cy="20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572075" y="468600"/>
            <a:ext cx="4404000" cy="3179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000000"/>
                </a:solidFill>
              </a:rPr>
              <a:t>Yet still thy strings, in Fancy's ear,</a:t>
            </a: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000000"/>
                </a:solidFill>
              </a:rPr>
              <a:t>With soothing melody shall play;</a:t>
            </a: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000000"/>
                </a:solidFill>
              </a:rPr>
              <a:t>Thy silver sounds I oft shall hear,</a:t>
            </a:r>
            <a:endParaRPr sz="2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To pensive gloom a silent prey.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572075" y="3836100"/>
            <a:ext cx="4404000" cy="83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Mary Tighe, 1811</a:t>
            </a:r>
            <a:endParaRPr sz="2400"/>
          </a:p>
        </p:txBody>
      </p:sp>
      <p:pic>
        <p:nvPicPr>
          <p:cNvPr id="64" name="Google Shape;64;p14" descr="Image result for Mary Tigh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750" y="468600"/>
            <a:ext cx="3431275" cy="42063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layfair Display SC"/>
                <a:ea typeface="Playfair Display SC"/>
                <a:cs typeface="Playfair Display SC"/>
                <a:sym typeface="Playfair Display SC"/>
              </a:rPr>
              <a:t>Support Vector Machine (SVM)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79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Find the best line/hyperplane that best separates the groups of data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75" y="2819425"/>
            <a:ext cx="4719926" cy="9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8E555A3-C2DD-114F-A36A-FBE7F7CA1632}"/>
              </a:ext>
            </a:extLst>
          </p:cNvPr>
          <p:cNvSpPr txBox="1"/>
          <p:nvPr/>
        </p:nvSpPr>
        <p:spPr>
          <a:xfrm>
            <a:off x="691763" y="4094922"/>
            <a:ext cx="3077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https://www.youtube.com/watch?v=efR1C6CvhmE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064D32-6853-E04A-BB5E-E90088BB4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958" y="1610967"/>
            <a:ext cx="2605351" cy="25271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CB96D6-8010-2F44-B975-806173B5ECEC}"/>
              </a:ext>
            </a:extLst>
          </p:cNvPr>
          <p:cNvSpPr txBox="1"/>
          <p:nvPr/>
        </p:nvSpPr>
        <p:spPr>
          <a:xfrm>
            <a:off x="5144494" y="4277802"/>
            <a:ext cx="3307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6"/>
              </a:rPr>
              <a:t>https://en.wikipedia.org/wiki/Support-vector_machine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179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Nonlinearly Separable Cases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17900" cy="3965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Kernel trick to elevate dimension </a:t>
            </a:r>
            <a:endParaRPr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Linear kernel (no kernel)</a:t>
            </a:r>
            <a:endParaRPr sz="180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Polynomial kernel</a:t>
            </a:r>
            <a:endParaRPr sz="180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Radial kernel, etc.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800" y="904225"/>
            <a:ext cx="2372257" cy="22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375" y="3215125"/>
            <a:ext cx="2500700" cy="17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2955762"/>
            <a:ext cx="2924551" cy="188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 rotWithShape="1">
          <a:blip r:embed="rId6">
            <a:alphaModFix/>
          </a:blip>
          <a:srcRect t="4315"/>
          <a:stretch/>
        </p:blipFill>
        <p:spPr>
          <a:xfrm>
            <a:off x="3149338" y="2841962"/>
            <a:ext cx="3050453" cy="21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C79E246-0D9E-324B-8A3C-371FF4EEBF58}"/>
              </a:ext>
            </a:extLst>
          </p:cNvPr>
          <p:cNvSpPr txBox="1"/>
          <p:nvPr/>
        </p:nvSpPr>
        <p:spPr>
          <a:xfrm>
            <a:off x="516284" y="2314087"/>
            <a:ext cx="6059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hlinkClick r:id="rId7"/>
              </a:rPr>
              <a:t>https://www.youtube.com/watch?v=efR1C6CvhmE</a:t>
            </a:r>
            <a:endParaRPr lang="en-US" altLang="zh-CN" sz="900" dirty="0"/>
          </a:p>
          <a:p>
            <a:r>
              <a:rPr lang="en-US" altLang="zh-CN" sz="900" dirty="0">
                <a:hlinkClick r:id="rId8"/>
              </a:rPr>
              <a:t>https://www.kdnuggets.com/2016/06/select-support-vector-machine-kernels.html#:~:targetText=So%2C%20the%20rule%20of%20thumb,also%20a%20linear%20decision%20region</a:t>
            </a:r>
            <a:r>
              <a:rPr lang="en-US" altLang="zh-CN" dirty="0">
                <a:hlinkClick r:id="rId8"/>
              </a:rPr>
              <a:t>.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of kernel</a:t>
            </a:r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350"/>
            <a:ext cx="4109577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900" y="1286638"/>
            <a:ext cx="3761325" cy="31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1405425" y="4753100"/>
            <a:ext cx="20691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Kernel</a:t>
            </a:r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5855975" y="4753100"/>
            <a:ext cx="20691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Radial Kernel</a:t>
            </a:r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9BC6B9-4BE2-2C47-886D-5618801A3BB1}"/>
              </a:ext>
            </a:extLst>
          </p:cNvPr>
          <p:cNvSpPr txBox="1"/>
          <p:nvPr/>
        </p:nvSpPr>
        <p:spPr>
          <a:xfrm>
            <a:off x="3339549" y="541277"/>
            <a:ext cx="4317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hlinkClick r:id="rId5"/>
              </a:rPr>
              <a:t>https://www.kdnuggets.com/2016/06/select-support-vector-machine-kernels.html#:~:targetText=So%2C%20the%20rule%20of%20thumb,also%20a%20linear%20decision%20region.</a:t>
            </a:r>
            <a:endParaRPr kumimoji="1" lang="zh-CN" altLang="en-US" sz="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 (term frequency-inverse doc. frequency) 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>
                <a:solidFill>
                  <a:srgbClr val="000000"/>
                </a:solidFill>
              </a:rPr>
              <a:t>Relative frequency of a word in a document weighted by the uniqueness of this word to this particular document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 err="1">
                <a:solidFill>
                  <a:srgbClr val="000000"/>
                </a:solidFill>
              </a:rPr>
              <a:t>tf</a:t>
            </a:r>
            <a:r>
              <a:rPr lang="en" dirty="0">
                <a:solidFill>
                  <a:srgbClr val="000000"/>
                </a:solidFill>
              </a:rPr>
              <a:t> = # of times a word appears in a document / # of words in that document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" dirty="0">
                <a:solidFill>
                  <a:srgbClr val="000000"/>
                </a:solidFill>
              </a:rPr>
              <a:t>df = log (total # of documents / # of documents containing this word)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" dirty="0">
                <a:solidFill>
                  <a:srgbClr val="000000"/>
                </a:solidFill>
              </a:rPr>
              <a:t>f-</a:t>
            </a:r>
            <a:r>
              <a:rPr lang="en" dirty="0" err="1">
                <a:solidFill>
                  <a:srgbClr val="000000"/>
                </a:solidFill>
              </a:rPr>
              <a:t>idf</a:t>
            </a:r>
            <a:r>
              <a:rPr lang="en" dirty="0">
                <a:solidFill>
                  <a:srgbClr val="000000"/>
                </a:solidFill>
              </a:rPr>
              <a:t> = </a:t>
            </a:r>
            <a:r>
              <a:rPr lang="en" dirty="0" err="1">
                <a:solidFill>
                  <a:srgbClr val="000000"/>
                </a:solidFill>
              </a:rPr>
              <a:t>tf</a:t>
            </a:r>
            <a:r>
              <a:rPr lang="en" dirty="0">
                <a:solidFill>
                  <a:srgbClr val="000000"/>
                </a:solidFill>
              </a:rPr>
              <a:t> * </a:t>
            </a:r>
            <a:r>
              <a:rPr lang="en" dirty="0" err="1">
                <a:solidFill>
                  <a:srgbClr val="000000"/>
                </a:solidFill>
              </a:rPr>
              <a:t>idf</a:t>
            </a:r>
            <a:endParaRPr lang="en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>
                <a:solidFill>
                  <a:srgbClr val="000000"/>
                </a:solidFill>
              </a:rPr>
              <a:t>M</a:t>
            </a:r>
            <a:r>
              <a:rPr lang="en" dirty="0">
                <a:solidFill>
                  <a:srgbClr val="000000"/>
                </a:solidFill>
              </a:rPr>
              <a:t>ore common the word across documents -&gt; </a:t>
            </a:r>
            <a:r>
              <a:rPr lang="en" dirty="0" err="1">
                <a:solidFill>
                  <a:srgbClr val="000000"/>
                </a:solidFill>
              </a:rPr>
              <a:t>idf</a:t>
            </a:r>
            <a:r>
              <a:rPr lang="en" dirty="0">
                <a:solidFill>
                  <a:srgbClr val="000000"/>
                </a:solidFill>
              </a:rPr>
              <a:t> closer to 0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dirty="0">
                <a:solidFill>
                  <a:srgbClr val="000000"/>
                </a:solidFill>
              </a:rPr>
              <a:t>Discount</a:t>
            </a:r>
            <a:r>
              <a:rPr lang="en" dirty="0">
                <a:solidFill>
                  <a:srgbClr val="000000"/>
                </a:solidFill>
              </a:rPr>
              <a:t> common words across documents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en" altLang="zh-CN" dirty="0">
              <a:solidFill>
                <a:srgbClr val="000000"/>
              </a:solidFill>
            </a:endParaRPr>
          </a:p>
          <a:p>
            <a:pPr marL="114300" lvl="0" indent="0">
              <a:buClr>
                <a:srgbClr val="000000"/>
              </a:buClr>
              <a:buNone/>
            </a:pPr>
            <a:r>
              <a:rPr lang="en-US" altLang="zh-CN" dirty="0">
                <a:hlinkClick r:id="rId3"/>
              </a:rPr>
              <a:t>https://en.wikipedia.org/wiki/Tf%E2%80%93idf#:~:targetText=In%20information%20retrieval%2C%20tf%E2%80%93idf,in%20a%20collection%20or%20corpus.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1568100" y="96875"/>
            <a:ext cx="6007800" cy="471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layfair Display SC"/>
                <a:ea typeface="Playfair Display SC"/>
                <a:cs typeface="Playfair Display SC"/>
                <a:sym typeface="Playfair Display SC"/>
              </a:rPr>
              <a:t>SVM results</a:t>
            </a:r>
            <a:endParaRPr sz="2400"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graphicFrame>
        <p:nvGraphicFramePr>
          <p:cNvPr id="250" name="Google Shape;250;p36"/>
          <p:cNvGraphicFramePr/>
          <p:nvPr/>
        </p:nvGraphicFramePr>
        <p:xfrm>
          <a:off x="1088825" y="774388"/>
          <a:ext cx="7194675" cy="3594725"/>
        </p:xfrm>
        <a:graphic>
          <a:graphicData uri="http://schemas.openxmlformats.org/drawingml/2006/table">
            <a:tbl>
              <a:tblPr>
                <a:noFill/>
                <a:tableStyleId>{6BFC936E-41C0-4842-A96B-64E600F586B3}</a:tableStyleId>
              </a:tblPr>
              <a:tblGrid>
                <a:gridCol w="202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7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SVM</a:t>
                      </a:r>
                      <a:endParaRPr sz="1800"/>
                    </a:p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 (linear kernel)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Stemming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 Stemming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85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 stopword removal</a:t>
                      </a:r>
                      <a:endParaRPr sz="1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0.768,</a:t>
                      </a:r>
                      <a:endParaRPr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[0.745, 0.792]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0.782, </a:t>
                      </a:r>
                      <a:endParaRPr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[0.759, 0.806]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8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Stopword removal</a:t>
                      </a:r>
                      <a:endParaRPr sz="18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0.777, </a:t>
                      </a:r>
                      <a:endParaRPr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[0.753, 0.800]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0.783, </a:t>
                      </a:r>
                      <a:endParaRPr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[0.760, 0.806]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layfair Display SC"/>
                <a:ea typeface="Playfair Display SC"/>
                <a:cs typeface="Playfair Display SC"/>
                <a:sym typeface="Playfair Display SC"/>
              </a:rPr>
              <a:t>Naive Bayes Results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Average accuracy: 0.793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No combination significantly better than another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57" name="Google Shape;257;p37"/>
          <p:cNvGraphicFramePr/>
          <p:nvPr/>
        </p:nvGraphicFramePr>
        <p:xfrm>
          <a:off x="1778700" y="2270350"/>
          <a:ext cx="5586575" cy="1904700"/>
        </p:xfrm>
        <a:graphic>
          <a:graphicData uri="http://schemas.openxmlformats.org/drawingml/2006/table">
            <a:tbl>
              <a:tblPr>
                <a:noFill/>
                <a:tableStyleId>{6BFC936E-41C0-4842-A96B-64E600F586B3}</a:tableStyleId>
              </a:tblPr>
              <a:tblGrid>
                <a:gridCol w="157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49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Naïve Bayes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Stemming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 Stemming</a:t>
                      </a:r>
                      <a:endParaRPr sz="18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No stopword removal</a:t>
                      </a:r>
                      <a:endParaRPr sz="16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0.801,</a:t>
                      </a:r>
                      <a:endParaRPr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[0.769, 0.833]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0.804, </a:t>
                      </a:r>
                      <a:endParaRPr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[0.773, 0.836]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Stopword removal</a:t>
                      </a:r>
                      <a:endParaRPr sz="16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0.775, </a:t>
                      </a:r>
                      <a:endParaRPr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[0.741, 0.808]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0.791, </a:t>
                      </a:r>
                      <a:endParaRPr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[0.759, 0.823]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5" y="1511725"/>
            <a:ext cx="2967050" cy="30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275" y="1512135"/>
            <a:ext cx="2875450" cy="3074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0075" y="1512125"/>
            <a:ext cx="2875450" cy="307461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2156950" y="634400"/>
            <a:ext cx="4450500" cy="60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Word Cloud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265;p38">
            <a:extLst>
              <a:ext uri="{FF2B5EF4-FFF2-40B4-BE49-F238E27FC236}">
                <a16:creationId xmlns:a16="http://schemas.microsoft.com/office/drawing/2014/main" id="{70B95BA8-41F4-D344-AF6F-7B6F60015530}"/>
              </a:ext>
            </a:extLst>
          </p:cNvPr>
          <p:cNvSpPr txBox="1"/>
          <p:nvPr/>
        </p:nvSpPr>
        <p:spPr>
          <a:xfrm>
            <a:off x="488832" y="4586740"/>
            <a:ext cx="8166335" cy="556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More poems about lord in 17</a:t>
            </a:r>
            <a:r>
              <a:rPr lang="en-US" sz="3000" b="1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 18</a:t>
            </a:r>
            <a:r>
              <a:rPr lang="en-US" sz="3000" b="1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0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>
            <a:spLocks noGrp="1"/>
          </p:cNvSpPr>
          <p:nvPr>
            <p:ph type="body" idx="1"/>
          </p:nvPr>
        </p:nvSpPr>
        <p:spPr>
          <a:xfrm>
            <a:off x="311700" y="993150"/>
            <a:ext cx="8520600" cy="3826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Working models: 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  <a:highlight>
                  <a:srgbClr val="FFF2CC"/>
                </a:highlight>
              </a:rPr>
              <a:t>Traditional ANN with word frequency attributes (70%-80%)</a:t>
            </a:r>
            <a:endParaRPr sz="18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Word embedding with ANN (65%-70%)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LSTM (55%-65%)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Bidirectional LSTM (70%)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  <a:highlight>
                  <a:srgbClr val="FFF2CC"/>
                </a:highlight>
              </a:rPr>
              <a:t>Naive Bayes (80%)</a:t>
            </a:r>
            <a:endParaRPr sz="18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  <a:highlight>
                  <a:srgbClr val="FFF2CC"/>
                </a:highlight>
              </a:rPr>
              <a:t>SVM (78%)</a:t>
            </a:r>
            <a:endParaRPr sz="18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>
                <a:solidFill>
                  <a:schemeClr val="dk1"/>
                </a:solidFill>
              </a:rPr>
              <a:t>RNN didn’t learn anything ….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311700" y="156825"/>
            <a:ext cx="8520600" cy="7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body" idx="1"/>
          </p:nvPr>
        </p:nvSpPr>
        <p:spPr>
          <a:xfrm>
            <a:off x="311700" y="341500"/>
            <a:ext cx="8520600" cy="4801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Implications: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No effect of removing stop words and stemming on Naive Bayes (all words are independent, robust)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Removing stopwords increased performance for traditional ANN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Effect of # of hidden layers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Increasing layers causes less smooth gradient descent 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2 hidden layers performed best for LSTM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Removing stopwords increased performance for bidirectional LSTM and stemming caused marginally decreased performance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b="1">
                <a:solidFill>
                  <a:schemeClr val="dk1"/>
                </a:solidFill>
              </a:rPr>
              <a:t>Bidirectional LSTM significantly outperformed RNN and LSTM on this dataset </a:t>
            </a:r>
            <a:endParaRPr b="1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Architecture &gt; hyperparameter tuning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b="1">
                <a:solidFill>
                  <a:schemeClr val="dk1"/>
                </a:solidFill>
              </a:rPr>
              <a:t>Naive Bayes, traditional ANN and SVM with linear kernel achieved the best performance</a:t>
            </a:r>
            <a:endParaRPr b="1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b="1" i="1">
                <a:solidFill>
                  <a:schemeClr val="dk1"/>
                </a:solidFill>
              </a:rPr>
              <a:t>Sometime simpler models work better!</a:t>
            </a:r>
            <a:endParaRPr b="1" i="1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Choice of word &gt; style/structure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311700" y="52900"/>
            <a:ext cx="85206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layfair Display SC"/>
                <a:ea typeface="Playfair Display SC"/>
                <a:cs typeface="Playfair Display SC"/>
                <a:sym typeface="Playfair Display SC"/>
              </a:rPr>
              <a:t>Challenges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283" name="Google Shape;283;p41"/>
          <p:cNvSpPr txBox="1">
            <a:spLocks noGrp="1"/>
          </p:cNvSpPr>
          <p:nvPr>
            <p:ph type="body" idx="1"/>
          </p:nvPr>
        </p:nvSpPr>
        <p:spPr>
          <a:xfrm>
            <a:off x="311700" y="1160350"/>
            <a:ext cx="8520600" cy="3408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❖"/>
            </a:pPr>
            <a:r>
              <a:rPr lang="en" sz="2400">
                <a:solidFill>
                  <a:srgbClr val="000000"/>
                </a:solidFill>
              </a:rPr>
              <a:t>Finding a poem dataset with enough corpus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❖"/>
            </a:pPr>
            <a:r>
              <a:rPr lang="en" sz="2400">
                <a:solidFill>
                  <a:srgbClr val="000000"/>
                </a:solidFill>
              </a:rPr>
              <a:t>Lack of line breaks and stanza breaks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❖"/>
            </a:pPr>
            <a:r>
              <a:rPr lang="en" sz="2400">
                <a:solidFill>
                  <a:srgbClr val="000000"/>
                </a:solidFill>
              </a:rPr>
              <a:t>Running our program takes a long time depending on hyperparameters</a:t>
            </a:r>
            <a:endParaRPr sz="2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84" name="Google Shape;284;p41" descr="Image result for thinking person stock pho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09100" y="2620150"/>
            <a:ext cx="2923200" cy="19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0682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layfair Display SC"/>
                <a:ea typeface="Playfair Display SC"/>
                <a:cs typeface="Playfair Display SC"/>
                <a:sym typeface="Playfair Display SC"/>
              </a:rPr>
              <a:t>Task</a:t>
            </a:r>
            <a:endParaRPr sz="3000"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275225"/>
            <a:ext cx="8068200" cy="606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Given a poem, what century was it published in?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72" name="Google Shape;72;p15" descr="Image result for thinking person stock photo"/>
          <p:cNvPicPr preferRelativeResize="0"/>
          <p:nvPr/>
        </p:nvPicPr>
        <p:blipFill rotWithShape="1">
          <a:blip r:embed="rId3">
            <a:alphaModFix/>
          </a:blip>
          <a:srcRect r="7158" b="8767"/>
          <a:stretch/>
        </p:blipFill>
        <p:spPr>
          <a:xfrm>
            <a:off x="4094725" y="2076150"/>
            <a:ext cx="4285099" cy="27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 descr="Image result for person thinking stock photo"/>
          <p:cNvPicPr preferRelativeResize="0"/>
          <p:nvPr/>
        </p:nvPicPr>
        <p:blipFill rotWithShape="1">
          <a:blip r:embed="rId4">
            <a:alphaModFix/>
          </a:blip>
          <a:srcRect r="2723" b="8767"/>
          <a:stretch/>
        </p:blipFill>
        <p:spPr>
          <a:xfrm>
            <a:off x="311700" y="2076150"/>
            <a:ext cx="4151450" cy="27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layfair Display SC"/>
                <a:ea typeface="Playfair Display SC"/>
                <a:cs typeface="Playfair Display SC"/>
                <a:sym typeface="Playfair Display SC"/>
              </a:rPr>
              <a:t>Future directions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290" name="Google Shape;290;p42"/>
          <p:cNvSpPr txBox="1">
            <a:spLocks noGrp="1"/>
          </p:cNvSpPr>
          <p:nvPr>
            <p:ph type="body" idx="1"/>
          </p:nvPr>
        </p:nvSpPr>
        <p:spPr>
          <a:xfrm>
            <a:off x="311700" y="1160350"/>
            <a:ext cx="8520600" cy="3408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❖"/>
            </a:pPr>
            <a:r>
              <a:rPr lang="en" sz="2400">
                <a:solidFill>
                  <a:srgbClr val="000000"/>
                </a:solidFill>
              </a:rPr>
              <a:t>Maybe try new attributes</a:t>
            </a:r>
            <a:endParaRPr sz="24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➢"/>
            </a:pPr>
            <a:r>
              <a:rPr lang="en" sz="2400">
                <a:solidFill>
                  <a:srgbClr val="000000"/>
                </a:solidFill>
              </a:rPr>
              <a:t>bigrams or trigrams</a:t>
            </a:r>
            <a:endParaRPr sz="2400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➢"/>
            </a:pPr>
            <a:r>
              <a:rPr lang="en" sz="2400">
                <a:solidFill>
                  <a:srgbClr val="000000"/>
                </a:solidFill>
              </a:rPr>
              <a:t>Lexical stress (rhythmic pattern)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>
                <a:solidFill>
                  <a:schemeClr val="dk1"/>
                </a:solidFill>
              </a:rPr>
              <a:t>Test different kernels for SVM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>
                <a:solidFill>
                  <a:schemeClr val="dk1"/>
                </a:solidFill>
              </a:rPr>
              <a:t>Use K folds cross validation instead of single split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❖"/>
            </a:pPr>
            <a:r>
              <a:rPr lang="en" sz="2400">
                <a:solidFill>
                  <a:srgbClr val="000000"/>
                </a:solidFill>
              </a:rPr>
              <a:t>Test on other multiclass text classification datasets to examine whether the performance on RNN/LSTM is due the unrepresentative dataset</a:t>
            </a:r>
            <a:endParaRPr sz="2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>
            <a:spLocks noGrp="1"/>
          </p:cNvSpPr>
          <p:nvPr>
            <p:ph type="title"/>
          </p:nvPr>
        </p:nvSpPr>
        <p:spPr>
          <a:xfrm>
            <a:off x="-1" y="1"/>
            <a:ext cx="9143999" cy="461176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References</a:t>
            </a:r>
            <a:endParaRPr b="1" dirty="0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296" name="Google Shape;296;p43"/>
          <p:cNvSpPr txBox="1">
            <a:spLocks noGrp="1"/>
          </p:cNvSpPr>
          <p:nvPr>
            <p:ph type="body" idx="1"/>
          </p:nvPr>
        </p:nvSpPr>
        <p:spPr>
          <a:xfrm>
            <a:off x="0" y="365760"/>
            <a:ext cx="9144000" cy="4850295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Alegría</a:t>
            </a:r>
            <a:r>
              <a:rPr lang="en" sz="6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I., </a:t>
            </a:r>
            <a:r>
              <a:rPr lang="en" sz="6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Hulden</a:t>
            </a:r>
            <a:r>
              <a:rPr lang="en" sz="6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M., &amp; </a:t>
            </a:r>
            <a:r>
              <a:rPr lang="en" sz="6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Manex</a:t>
            </a:r>
            <a:r>
              <a:rPr lang="en" sz="6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6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Agirrezabal</a:t>
            </a:r>
            <a:r>
              <a:rPr lang="en" sz="6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Machine Learning for Metrical Analysis of English Poetry. Retrieved from https://</a:t>
            </a:r>
            <a:r>
              <a:rPr lang="en" sz="6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www.aclweb.org</a:t>
            </a:r>
            <a:r>
              <a:rPr lang="en" sz="6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/anthology/C16-1074/.</a:t>
            </a:r>
            <a:endParaRPr sz="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u="sng" dirty="0">
                <a:solidFill>
                  <a:schemeClr val="accent5"/>
                </a:solidFill>
                <a:hlinkClick r:id="rId4"/>
              </a:rPr>
              <a:t>https://scikit-learn.org/stable/modules/svm.html</a:t>
            </a:r>
            <a:endParaRPr sz="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u="sng" dirty="0">
                <a:solidFill>
                  <a:schemeClr val="accent5"/>
                </a:solidFill>
                <a:hlinkClick r:id="rId5"/>
              </a:rPr>
              <a:t>https://www.kdnuggets.com/2016/06/select-support-vector-machine-kernels.html#:~:targetText=So%2C%20the%20rule%20of%20thumb,also%20a%20linear%20decision%20region.</a:t>
            </a:r>
            <a:endParaRPr sz="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u="sng" dirty="0">
                <a:solidFill>
                  <a:schemeClr val="accent5"/>
                </a:solidFill>
                <a:hlinkClick r:id="rId6"/>
              </a:rPr>
              <a:t>https://github.com/chaimgluck/projects/tree/master/Project-poems</a:t>
            </a:r>
            <a:endParaRPr lang="en" sz="600" u="sng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600" dirty="0">
                <a:hlinkClick r:id="rId7"/>
              </a:rPr>
              <a:t>https://www.nltk.org/book/ch05.html?fbclid=IwAR32NoYCE8WVfOahwcSFVnWtOYuGBi0dj8dU-PWrlQ4SyYFe1j2CUk8rIqE</a:t>
            </a:r>
            <a:endParaRPr lang="en-US" altLang="zh-CN" sz="6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altLang="zh-CN" sz="600" dirty="0">
                <a:hlinkClick r:id="rId8"/>
              </a:rPr>
              <a:t>https://www.coursera.org/learn/nlp-sequence-models/lecture/BO8PS/different-types-of-rnns</a:t>
            </a:r>
            <a:endParaRPr lang="en-US" altLang="zh-CN" sz="6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altLang="zh-CN" sz="600" dirty="0">
                <a:hlinkClick r:id="rId9"/>
              </a:rPr>
              <a:t>https://colah.github.io/posts/2015-08-Understanding-LSTMs/</a:t>
            </a:r>
            <a:endParaRPr lang="en-US" altLang="zh-CN" sz="6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altLang="zh-CN" sz="600" dirty="0">
                <a:hlinkClick r:id="rId10"/>
              </a:rPr>
              <a:t>https://www.youtube.com/watch?v=uRFegQXnY54</a:t>
            </a:r>
            <a:endParaRPr lang="en-US" altLang="zh-CN" sz="6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altLang="zh-CN" sz="600" dirty="0">
                <a:hlinkClick r:id="rId11"/>
              </a:rPr>
              <a:t>https://www.youtube.com/watch?v=efR1C6CvhmE</a:t>
            </a:r>
            <a:endParaRPr lang="en-US" altLang="zh-CN" sz="6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altLang="zh-CN" sz="600" dirty="0">
                <a:hlinkClick r:id="rId12"/>
              </a:rPr>
              <a:t>https://en.wikipedia.org/wiki/Support-vector_machine</a:t>
            </a:r>
            <a:endParaRPr lang="en-US" altLang="zh-CN" sz="6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US" altLang="zh-CN" sz="600" dirty="0">
                <a:hlinkClick r:id="rId13"/>
              </a:rPr>
              <a:t>https://en.wikipedia.org/wiki/Tf%E2%80%93idf#:~:targetText=In%20information%20retrieval%2C%20tf%E2%80%93idf,in%20a%20collection%20or%20corpus.</a:t>
            </a:r>
            <a:endParaRPr sz="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layfair Display SC"/>
                <a:ea typeface="Playfair Display SC"/>
                <a:cs typeface="Playfair Display SC"/>
                <a:sym typeface="Playfair Display SC"/>
              </a:rPr>
              <a:t>Motivation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02100" cy="3416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We enjoy poetry and are interested in natural language processing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How much has poetry changed over the years?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What will our results tell us about the ways in which it has changed?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What do our results tell us about the best ways to do NLP?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446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layfair Display SC"/>
                <a:ea typeface="Playfair Display SC"/>
                <a:cs typeface="Playfair Display SC"/>
                <a:sym typeface="Playfair Display SC"/>
              </a:rPr>
              <a:t>Data</a:t>
            </a:r>
            <a:r>
              <a:rPr lang="en" b="1">
                <a:latin typeface="Playfair Display SC"/>
                <a:ea typeface="Playfair Display SC"/>
                <a:cs typeface="Playfair Display SC"/>
                <a:sym typeface="Playfair Display SC"/>
              </a:rPr>
              <a:t> 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❖"/>
            </a:pPr>
            <a:r>
              <a:rPr lang="en" sz="2400">
                <a:solidFill>
                  <a:srgbClr val="000000"/>
                </a:solidFill>
              </a:rPr>
              <a:t>Collection of 4057 poems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❖"/>
            </a:pPr>
            <a:r>
              <a:rPr lang="en" sz="2400">
                <a:solidFill>
                  <a:srgbClr val="000000"/>
                </a:solidFill>
              </a:rPr>
              <a:t>Ranging from 17th, 18th, and 19th century (middle of the author’s life span)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❖"/>
            </a:pPr>
            <a:r>
              <a:rPr lang="en" sz="2400">
                <a:solidFill>
                  <a:srgbClr val="000000"/>
                </a:solidFill>
              </a:rPr>
              <a:t>Cleaned of punctuation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❖"/>
            </a:pPr>
            <a:r>
              <a:rPr lang="en" sz="2400">
                <a:solidFill>
                  <a:srgbClr val="000000"/>
                </a:solidFill>
              </a:rPr>
              <a:t>Source: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https://github.com/chaimgluck/projects/tree/master/Project-poems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2407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layfair Display SC"/>
                <a:ea typeface="Playfair Display SC"/>
                <a:cs typeface="Playfair Display SC"/>
                <a:sym typeface="Playfair Display SC"/>
              </a:rPr>
              <a:t>Methods</a:t>
            </a:r>
            <a:r>
              <a:rPr lang="en" b="1">
                <a:latin typeface="Playfair Display SC"/>
                <a:ea typeface="Playfair Display SC"/>
                <a:cs typeface="Playfair Display SC"/>
                <a:sym typeface="Playfair Display SC"/>
              </a:rPr>
              <a:t> 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02100" cy="3416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b="1">
                <a:solidFill>
                  <a:schemeClr val="dk1"/>
                </a:solidFill>
              </a:rPr>
              <a:t>Traditional neural network with simple ANN</a:t>
            </a:r>
            <a:r>
              <a:rPr lang="en">
                <a:solidFill>
                  <a:schemeClr val="dk1"/>
                </a:solidFill>
              </a:rPr>
              <a:t> and predefined features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>
                <a:solidFill>
                  <a:schemeClr val="dk1"/>
                </a:solidFill>
              </a:rPr>
              <a:t>Vectorize the words using </a:t>
            </a:r>
            <a:r>
              <a:rPr lang="en" b="1">
                <a:solidFill>
                  <a:schemeClr val="dk1"/>
                </a:solidFill>
              </a:rPr>
              <a:t>embedding </a:t>
            </a:r>
            <a:r>
              <a:rPr lang="en">
                <a:solidFill>
                  <a:schemeClr val="dk1"/>
                </a:solidFill>
              </a:rPr>
              <a:t>and run through 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b="1">
                <a:solidFill>
                  <a:schemeClr val="dk1"/>
                </a:solidFill>
              </a:rPr>
              <a:t>simple ANN</a:t>
            </a:r>
            <a:endParaRPr b="1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b="1">
                <a:solidFill>
                  <a:schemeClr val="dk1"/>
                </a:solidFill>
              </a:rPr>
              <a:t>RNN,</a:t>
            </a:r>
            <a:endParaRPr b="1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b="1">
                <a:solidFill>
                  <a:schemeClr val="dk1"/>
                </a:solidFill>
              </a:rPr>
              <a:t>LSTM</a:t>
            </a:r>
            <a:endParaRPr b="1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b="1">
                <a:solidFill>
                  <a:schemeClr val="dk1"/>
                </a:solidFill>
              </a:rPr>
              <a:t>bidirectional LSTM 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b="1">
                <a:solidFill>
                  <a:schemeClr val="dk1"/>
                </a:solidFill>
              </a:rPr>
              <a:t>Support Vector Machine (SVM)</a:t>
            </a:r>
            <a:endParaRPr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b="1">
                <a:solidFill>
                  <a:schemeClr val="dk1"/>
                </a:solidFill>
              </a:rPr>
              <a:t>Naive Bayes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layfair Display SC"/>
                <a:ea typeface="Playfair Display SC"/>
                <a:cs typeface="Playfair Display SC"/>
                <a:sym typeface="Playfair Display SC"/>
              </a:rPr>
              <a:t>Attributes</a:t>
            </a:r>
            <a:r>
              <a:rPr lang="en" b="1">
                <a:latin typeface="Playfair Display SC"/>
                <a:ea typeface="Playfair Display SC"/>
                <a:cs typeface="Playfair Display SC"/>
                <a:sym typeface="Playfair Display SC"/>
              </a:rPr>
              <a:t> 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63800" cy="3760624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Word Diversity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Poem Length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Average Word Length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Word Sentiment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dirty="0">
                <a:solidFill>
                  <a:schemeClr val="dk1"/>
                </a:solidFill>
              </a:rPr>
              <a:t>Part of Speech Proportions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 dirty="0" err="1">
                <a:solidFill>
                  <a:schemeClr val="dk1"/>
                </a:solidFill>
              </a:rPr>
              <a:t>Nons</a:t>
            </a:r>
            <a:r>
              <a:rPr lang="en" dirty="0">
                <a:solidFill>
                  <a:schemeClr val="dk1"/>
                </a:solidFill>
              </a:rPr>
              <a:t>, Verbs, Adj, Adv, etc.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037" y="1152475"/>
            <a:ext cx="4355226" cy="29289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B34AC7E-7151-BE4F-A6C8-D77138931908}"/>
              </a:ext>
            </a:extLst>
          </p:cNvPr>
          <p:cNvSpPr txBox="1"/>
          <p:nvPr/>
        </p:nvSpPr>
        <p:spPr>
          <a:xfrm>
            <a:off x="4301656" y="4174435"/>
            <a:ext cx="4238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https://www.nltk.org/book/ch05.html?fbclid=IwAR32NoYCE8WVfOahwcSFVnWtOYuGBi0dj8dU-PWrlQ4SyYFe1j2CUk8rIqE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200C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layfair Display SC"/>
                <a:ea typeface="Playfair Display SC"/>
                <a:cs typeface="Playfair Display SC"/>
                <a:sym typeface="Playfair Display SC"/>
              </a:rPr>
              <a:t>Traditional ANN Results</a:t>
            </a:r>
            <a:endParaRPr b="1">
              <a:latin typeface="Playfair Display SC"/>
              <a:ea typeface="Playfair Display SC"/>
              <a:cs typeface="Playfair Display SC"/>
              <a:sym typeface="Playfair Display SC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50"/>
            <a:ext cx="4115100" cy="3416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10" name="Google Shape;110;p20"/>
          <p:cNvGraphicFramePr/>
          <p:nvPr/>
        </p:nvGraphicFramePr>
        <p:xfrm>
          <a:off x="311700" y="1152475"/>
          <a:ext cx="8520600" cy="3570317"/>
        </p:xfrm>
        <a:graphic>
          <a:graphicData uri="http://schemas.openxmlformats.org/drawingml/2006/table">
            <a:tbl>
              <a:tblPr>
                <a:noFill/>
                <a:tableStyleId>{6BFC936E-41C0-4842-A96B-64E600F586B3}</a:tableStyleId>
              </a:tblPr>
              <a:tblGrid>
                <a:gridCol w="293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Traditional ANN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C.I.</a:t>
                      </a: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Using diversity, length, sentiment, POS tagging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0.648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[0.605, 0.691]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using with top 200 words freq proportion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0.643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[0.600, 0.687]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using top 2000 words freq proportion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0.719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[0.678, 0.760]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using relative frequency of all words (remove stopwords) (input_dim &gt; 30000)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0.789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[0.752, 0.827]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6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using relative frequency of all words (remove stopwords and did stemming)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0.74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[0.700, 0.780]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using relative frequency of all words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(with stopwords)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0.73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[0.690, 0.771]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(alternative to one-hot encoding) 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mapping of categorical variable to a vector of continuous numbers (supervised learning algorithm)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reduce the dimensionality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Maintain spatial relationship after transforming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■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Words associated with one category will be closer in transformed vector space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Words = [“ML”, “AI”, “Music”]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One hot:   [[1,0,0]						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[0,1,0]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[0,0,1]]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			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572000" y="3351925"/>
            <a:ext cx="27522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Embedding:  [ [0.5, 0.8]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  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[0.6, 0.82]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 [-0.5, -0.6] ]	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4251</TotalTime>
  <Words>1661</Words>
  <Application>Microsoft Macintosh PowerPoint</Application>
  <PresentationFormat>全屏显示(16:9)</PresentationFormat>
  <Paragraphs>342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Kumar One</vt:lpstr>
      <vt:lpstr>Times New Roman</vt:lpstr>
      <vt:lpstr>Arial</vt:lpstr>
      <vt:lpstr>Playfair Display SC</vt:lpstr>
      <vt:lpstr>Simple Light</vt:lpstr>
      <vt:lpstr>Poem Dating CSCI 374 Final Project</vt:lpstr>
      <vt:lpstr> </vt:lpstr>
      <vt:lpstr>Task</vt:lpstr>
      <vt:lpstr>Motivation</vt:lpstr>
      <vt:lpstr>Data </vt:lpstr>
      <vt:lpstr>Methods </vt:lpstr>
      <vt:lpstr>Attributes </vt:lpstr>
      <vt:lpstr>Traditional ANN Results</vt:lpstr>
      <vt:lpstr>Embedding (alternative to one-hot encoding) </vt:lpstr>
      <vt:lpstr>Word Embedding ANN</vt:lpstr>
      <vt:lpstr>RNN architecture</vt:lpstr>
      <vt:lpstr>LSTM</vt:lpstr>
      <vt:lpstr>Bidirectional Architecture</vt:lpstr>
      <vt:lpstr>RNN Preliminary Results </vt:lpstr>
      <vt:lpstr>LSTM Results</vt:lpstr>
      <vt:lpstr>3 Best Results for lstm</vt:lpstr>
      <vt:lpstr>3 Best Results for lstm</vt:lpstr>
      <vt:lpstr>Notable Bidirectional LSTM Results</vt:lpstr>
      <vt:lpstr>Bidirectional LSTM</vt:lpstr>
      <vt:lpstr>Support Vector Machine (SVM)</vt:lpstr>
      <vt:lpstr>Nonlinearly Separable Cases</vt:lpstr>
      <vt:lpstr>Choice of kernel</vt:lpstr>
      <vt:lpstr>TF-IDF (term frequency-inverse doc. frequency) </vt:lpstr>
      <vt:lpstr>SVM results</vt:lpstr>
      <vt:lpstr>Naive Bayes Results</vt:lpstr>
      <vt:lpstr>PowerPoint 演示文稿</vt:lpstr>
      <vt:lpstr>PowerPoint 演示文稿</vt:lpstr>
      <vt:lpstr>PowerPoint 演示文稿</vt:lpstr>
      <vt:lpstr>Challenges</vt:lpstr>
      <vt:lpstr>Future directions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Poem Dating CSCI 374 Final Project</dc:title>
  <cp:lastModifiedBy>佳琛 刘</cp:lastModifiedBy>
  <cp:revision>9</cp:revision>
  <dcterms:modified xsi:type="dcterms:W3CDTF">2019-12-13T22:12:54Z</dcterms:modified>
</cp:coreProperties>
</file>